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Jordon You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10T21:47:11.252">
    <p:pos x="6000" y="0"/>
    <p:text>Outline: 
https://applied.cs.colorado.edu/mod/scheduler/view.php?id=48431</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2-10T21:58:57.768">
    <p:pos x="6000" y="0"/>
    <p:text>Include in tools and challenges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Billyl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36fa3e34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36fa3e34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36fa3e34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36fa3e34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36fa3e34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36fa3e34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36fa3e34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36fa3e34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36fa3e34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36fa3e34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36fa3e34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36fa3e34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36fa3e34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36fa3e34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Lato"/>
                <a:ea typeface="Lato"/>
                <a:cs typeface="Lato"/>
                <a:sym typeface="Lato"/>
              </a:rPr>
              <a:t>Process</a:t>
            </a:r>
            <a:endParaRPr b="1" sz="15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Organized our work into weekly sprints</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Weekly stand ups every thursday nights</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Rotating scrum master schedule so everyone had the opportunity to be scrum master for a few weeks</a:t>
            </a:r>
            <a:endParaRPr sz="14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chemeClr val="dk1"/>
              </a:solidFill>
              <a:latin typeface="Lato"/>
              <a:ea typeface="Lato"/>
              <a:cs typeface="Lato"/>
              <a:sym typeface="Lato"/>
            </a:endParaRPr>
          </a:p>
          <a:p>
            <a:pPr indent="0" lvl="0" marL="0" rtl="0" algn="l">
              <a:spcBef>
                <a:spcPts val="0"/>
              </a:spcBef>
              <a:spcAft>
                <a:spcPts val="0"/>
              </a:spcAft>
              <a:buNone/>
            </a:pPr>
            <a:r>
              <a:rPr lang="en" sz="1400">
                <a:solidFill>
                  <a:schemeClr val="dk1"/>
                </a:solidFill>
                <a:latin typeface="Lato"/>
                <a:ea typeface="Lato"/>
                <a:cs typeface="Lato"/>
                <a:sym typeface="Lato"/>
              </a:rPr>
              <a:t>Asynchronous Collaboration</a:t>
            </a:r>
            <a:endParaRPr sz="1400">
              <a:solidFill>
                <a:schemeClr val="dk1"/>
              </a:solidFill>
              <a:latin typeface="Lato"/>
              <a:ea typeface="Lato"/>
              <a:cs typeface="Lato"/>
              <a:sym typeface="Lato"/>
            </a:endParaRPr>
          </a:p>
          <a:p>
            <a:pPr indent="0" lvl="0" marL="457200" rtl="0" algn="l">
              <a:spcBef>
                <a:spcPts val="0"/>
              </a:spcBef>
              <a:spcAft>
                <a:spcPts val="0"/>
              </a:spcAft>
              <a:buNone/>
            </a:pPr>
            <a:r>
              <a:t/>
            </a:r>
            <a:endParaRPr sz="1500">
              <a:solidFill>
                <a:schemeClr val="dk1"/>
              </a:solidFill>
              <a:latin typeface="Lato"/>
              <a:ea typeface="Lato"/>
              <a:cs typeface="Lato"/>
              <a:sym typeface="Lato"/>
            </a:endParaRPr>
          </a:p>
          <a:p>
            <a:pPr indent="0" lvl="0" marL="0" rtl="0" algn="l">
              <a:spcBef>
                <a:spcPts val="0"/>
              </a:spcBef>
              <a:spcAft>
                <a:spcPts val="0"/>
              </a:spcAft>
              <a:buNone/>
            </a:pPr>
            <a:r>
              <a:rPr b="1" lang="en" sz="1400">
                <a:solidFill>
                  <a:schemeClr val="dk1"/>
                </a:solidFill>
                <a:latin typeface="Lato"/>
                <a:ea typeface="Lato"/>
                <a:cs typeface="Lato"/>
                <a:sym typeface="Lato"/>
              </a:rPr>
              <a:t>Discord </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All team communication and for weekly video meetings</a:t>
            </a:r>
            <a:endParaRPr sz="1400">
              <a:solidFill>
                <a:schemeClr val="dk1"/>
              </a:solidFill>
              <a:latin typeface="Lato"/>
              <a:ea typeface="Lato"/>
              <a:cs typeface="Lato"/>
              <a:sym typeface="Lato"/>
            </a:endParaRPr>
          </a:p>
          <a:p>
            <a:pPr indent="0" lvl="0" marL="457200" rtl="0" algn="l">
              <a:spcBef>
                <a:spcPts val="0"/>
              </a:spcBef>
              <a:spcAft>
                <a:spcPts val="0"/>
              </a:spcAft>
              <a:buNone/>
            </a:pPr>
            <a:r>
              <a:t/>
            </a:r>
            <a:endParaRPr sz="1400">
              <a:solidFill>
                <a:schemeClr val="dk1"/>
              </a:solidFill>
              <a:latin typeface="Lato"/>
              <a:ea typeface="Lato"/>
              <a:cs typeface="Lato"/>
              <a:sym typeface="Lato"/>
            </a:endParaRPr>
          </a:p>
          <a:p>
            <a:pPr indent="0" lvl="0" marL="0" rtl="0" algn="l">
              <a:spcBef>
                <a:spcPts val="0"/>
              </a:spcBef>
              <a:spcAft>
                <a:spcPts val="0"/>
              </a:spcAft>
              <a:buNone/>
            </a:pPr>
            <a:r>
              <a:rPr b="1" lang="en" sz="1500">
                <a:solidFill>
                  <a:schemeClr val="dk1"/>
                </a:solidFill>
                <a:latin typeface="Lato"/>
                <a:ea typeface="Lato"/>
                <a:cs typeface="Lato"/>
                <a:sym typeface="Lato"/>
              </a:rPr>
              <a:t>Todoist</a:t>
            </a:r>
            <a:endParaRPr b="1" sz="15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Project and task tracking</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Kanban Board where we tracked status of tasks by column (backlog, in progress, completed)</a:t>
            </a:r>
            <a:endParaRPr sz="14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chemeClr val="dk1"/>
              </a:solidFill>
              <a:latin typeface="Lato"/>
              <a:ea typeface="Lato"/>
              <a:cs typeface="Lato"/>
              <a:sym typeface="Lato"/>
            </a:endParaRPr>
          </a:p>
          <a:p>
            <a:pPr indent="0" lvl="0" marL="0" rtl="0" algn="l">
              <a:spcBef>
                <a:spcPts val="0"/>
              </a:spcBef>
              <a:spcAft>
                <a:spcPts val="0"/>
              </a:spcAft>
              <a:buNone/>
            </a:pPr>
            <a:r>
              <a:rPr b="1" lang="en" sz="1400">
                <a:solidFill>
                  <a:schemeClr val="dk1"/>
                </a:solidFill>
                <a:latin typeface="Lato"/>
                <a:ea typeface="Lato"/>
                <a:cs typeface="Lato"/>
                <a:sym typeface="Lato"/>
              </a:rPr>
              <a:t>Google Drive</a:t>
            </a:r>
            <a:endParaRPr b="1"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sz="1400">
                <a:solidFill>
                  <a:schemeClr val="dk1"/>
                </a:solidFill>
                <a:latin typeface="Lato"/>
                <a:ea typeface="Lato"/>
                <a:cs typeface="Lato"/>
                <a:sym typeface="Lato"/>
              </a:rPr>
              <a:t>For any team files outside of version control</a:t>
            </a:r>
            <a:endParaRPr sz="1400">
              <a:solidFill>
                <a:schemeClr val="dk1"/>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3c9b871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3c9b871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Figma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Collaborative design tool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Initial project planning and team exercises: gauging interests, skill assessment, feature discussion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Ideate user stories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DB Diagram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Design tables a build relationships for our database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Helps present database using tables, columns, keys, and relationships.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is Eric who will talk about our development tools and tech stack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3c9b871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3c9b871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Github: </a:t>
            </a:r>
            <a:endParaRPr b="1"/>
          </a:p>
          <a:p>
            <a:pPr indent="-298450" lvl="0" marL="457200" rtl="0" algn="l">
              <a:spcBef>
                <a:spcPts val="0"/>
              </a:spcBef>
              <a:spcAft>
                <a:spcPts val="0"/>
              </a:spcAft>
              <a:buSzPts val="1100"/>
              <a:buChar char="-"/>
            </a:pPr>
            <a:r>
              <a:rPr lang="en"/>
              <a:t>Main platform for work and development</a:t>
            </a:r>
            <a:endParaRPr/>
          </a:p>
          <a:p>
            <a:pPr indent="-298450" lvl="0" marL="457200" rtl="0" algn="l">
              <a:spcBef>
                <a:spcPts val="0"/>
              </a:spcBef>
              <a:spcAft>
                <a:spcPts val="0"/>
              </a:spcAft>
              <a:buSzPts val="1100"/>
              <a:buChar char="-"/>
            </a:pPr>
            <a:r>
              <a:rPr lang="en"/>
              <a:t>Gives a team of developers the ability to work independently and push features to one working branch… </a:t>
            </a:r>
            <a:endParaRPr/>
          </a:p>
          <a:p>
            <a:pPr indent="-298450" lvl="0" marL="457200" rtl="0" algn="l">
              <a:spcBef>
                <a:spcPts val="0"/>
              </a:spcBef>
              <a:spcAft>
                <a:spcPts val="0"/>
              </a:spcAft>
              <a:buSzPts val="1100"/>
              <a:buChar char="-"/>
            </a:pPr>
            <a:r>
              <a:rPr lang="en"/>
              <a:t>It is a wonderful tool for the ability to pull locally and work in that independant environment without fear of breaking or deleting essential pieces .</a:t>
            </a:r>
            <a:endParaRPr/>
          </a:p>
          <a:p>
            <a:pPr indent="-298450" lvl="0" marL="457200" rtl="0" algn="l">
              <a:spcBef>
                <a:spcPts val="0"/>
              </a:spcBef>
              <a:spcAft>
                <a:spcPts val="0"/>
              </a:spcAft>
              <a:buSzPts val="1100"/>
              <a:buChar char="-"/>
            </a:pPr>
            <a:r>
              <a:rPr lang="en"/>
              <a:t>Constant and effective contact is necessary when working on a single repository with many features, if a team is not careful then the task of merging all the branches together can slow down or halt the production process. It is essential to maintain repository structure for all team members. </a:t>
            </a:r>
            <a:endParaRPr/>
          </a:p>
          <a:p>
            <a:pPr indent="0" lvl="0" marL="0" rtl="0" algn="l">
              <a:spcBef>
                <a:spcPts val="0"/>
              </a:spcBef>
              <a:spcAft>
                <a:spcPts val="0"/>
              </a:spcAft>
              <a:buNone/>
            </a:pPr>
            <a:r>
              <a:rPr b="1" lang="en"/>
              <a:t>Render:</a:t>
            </a:r>
            <a:endParaRPr b="1"/>
          </a:p>
          <a:p>
            <a:pPr indent="0" lvl="0" marL="0" rtl="0" algn="l">
              <a:spcBef>
                <a:spcPts val="0"/>
              </a:spcBef>
              <a:spcAft>
                <a:spcPts val="0"/>
              </a:spcAft>
              <a:buNone/>
            </a:pPr>
            <a:r>
              <a:rPr b="1" lang="en"/>
              <a:t>	</a:t>
            </a:r>
            <a:r>
              <a:rPr lang="en"/>
              <a:t>We explored other deployment options such as GoDaddy, however render ends up being the best for our needs and is free for the basic uses.</a:t>
            </a:r>
            <a:endParaRPr/>
          </a:p>
          <a:p>
            <a:pPr indent="457200" lvl="0" marL="0" rtl="0" algn="l">
              <a:spcBef>
                <a:spcPts val="0"/>
              </a:spcBef>
              <a:spcAft>
                <a:spcPts val="0"/>
              </a:spcAft>
              <a:buNone/>
            </a:pPr>
            <a:r>
              <a:rPr lang="en"/>
              <a:t>Why render? (free service, pros/cons)</a:t>
            </a:r>
            <a:endParaRPr/>
          </a:p>
          <a:p>
            <a:pPr indent="-298450" lvl="0" marL="914400" rtl="0" algn="l">
              <a:spcBef>
                <a:spcPts val="0"/>
              </a:spcBef>
              <a:spcAft>
                <a:spcPts val="0"/>
              </a:spcAft>
              <a:buSzPts val="1100"/>
              <a:buChar char="-"/>
            </a:pPr>
            <a:r>
              <a:rPr lang="en"/>
              <a:t>Render allows a simple PostgreSQL database creation, this can be done in just a couple of minutes.</a:t>
            </a:r>
            <a:endParaRPr/>
          </a:p>
          <a:p>
            <a:pPr indent="-298450" lvl="0" marL="914400" rtl="0" algn="l">
              <a:spcBef>
                <a:spcPts val="0"/>
              </a:spcBef>
              <a:spcAft>
                <a:spcPts val="0"/>
              </a:spcAft>
              <a:buSzPts val="1100"/>
              <a:buChar char="-"/>
            </a:pPr>
            <a:r>
              <a:rPr lang="en"/>
              <a:t>Render allows direct communication to Github making the building, deployment, and editing of an application a smooth, quick process.</a:t>
            </a:r>
            <a:endParaRPr/>
          </a:p>
          <a:p>
            <a:pPr indent="-298450" lvl="0" marL="914400" rtl="0" algn="l">
              <a:spcBef>
                <a:spcPts val="0"/>
              </a:spcBef>
              <a:spcAft>
                <a:spcPts val="0"/>
              </a:spcAft>
              <a:buSzPts val="1100"/>
              <a:buChar char="-"/>
            </a:pPr>
            <a:r>
              <a:rPr lang="en"/>
              <a:t>A con of render is that it limits the team to a single user to redeploy and read error messages that may occur, so that is an large inconvenience, but obviously can be worked around. </a:t>
            </a:r>
            <a:endParaRPr/>
          </a:p>
          <a:p>
            <a:pPr indent="-298450" lvl="0" marL="914400" rtl="0" algn="l">
              <a:spcBef>
                <a:spcPts val="0"/>
              </a:spcBef>
              <a:spcAft>
                <a:spcPts val="0"/>
              </a:spcAft>
              <a:buSzPts val="1100"/>
              <a:buChar char="-"/>
            </a:pPr>
            <a:r>
              <a:rPr lang="en"/>
              <a:t>Another small “con” of Render, only because it was an extra step for us, was that we all initially wrote our app in sqlite3 so we had to make the language switch over to PostgreSQL. Not that it is a difficult task, but If we were to work on a project like this again, we would right off the bat the final expectation of language implementation.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3c9b8716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3c9b8716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900"/>
              </a:spcBef>
              <a:spcAft>
                <a:spcPts val="0"/>
              </a:spcAft>
              <a:buClr>
                <a:srgbClr val="111111"/>
              </a:buClr>
              <a:buSzPts val="1200"/>
              <a:buFont typeface="Roboto"/>
              <a:buChar char="●"/>
            </a:pPr>
            <a:r>
              <a:rPr b="1" lang="en" sz="1200">
                <a:solidFill>
                  <a:srgbClr val="111111"/>
                </a:solidFill>
                <a:latin typeface="Roboto"/>
                <a:ea typeface="Roboto"/>
                <a:cs typeface="Roboto"/>
                <a:sym typeface="Roboto"/>
              </a:rPr>
              <a:t>Python</a:t>
            </a:r>
            <a:r>
              <a:rPr lang="en" sz="1200">
                <a:solidFill>
                  <a:srgbClr val="111111"/>
                </a:solidFill>
                <a:latin typeface="Roboto"/>
                <a:ea typeface="Roboto"/>
                <a:cs typeface="Roboto"/>
                <a:sym typeface="Roboto"/>
              </a:rPr>
              <a:t>: Used for developing our web application.</a:t>
            </a:r>
            <a:endParaRPr sz="1200">
              <a:solidFill>
                <a:srgbClr val="111111"/>
              </a:solidFill>
              <a:latin typeface="Roboto"/>
              <a:ea typeface="Roboto"/>
              <a:cs typeface="Roboto"/>
              <a:sym typeface="Roboto"/>
            </a:endParaRPr>
          </a:p>
          <a:p>
            <a:pPr indent="-304800" lvl="0" marL="457200" rtl="0" algn="l">
              <a:lnSpc>
                <a:spcPct val="115000"/>
              </a:lnSpc>
              <a:spcBef>
                <a:spcPts val="0"/>
              </a:spcBef>
              <a:spcAft>
                <a:spcPts val="0"/>
              </a:spcAft>
              <a:buClr>
                <a:srgbClr val="111111"/>
              </a:buClr>
              <a:buSzPts val="1200"/>
              <a:buFont typeface="Roboto"/>
              <a:buChar char="●"/>
            </a:pPr>
            <a:r>
              <a:rPr b="1" lang="en" sz="1200">
                <a:solidFill>
                  <a:srgbClr val="111111"/>
                </a:solidFill>
                <a:latin typeface="Roboto"/>
                <a:ea typeface="Roboto"/>
                <a:cs typeface="Roboto"/>
                <a:sym typeface="Roboto"/>
              </a:rPr>
              <a:t>Flask</a:t>
            </a:r>
            <a:r>
              <a:rPr lang="en" sz="1200">
                <a:solidFill>
                  <a:srgbClr val="111111"/>
                </a:solidFill>
                <a:latin typeface="Roboto"/>
                <a:ea typeface="Roboto"/>
                <a:cs typeface="Roboto"/>
                <a:sym typeface="Roboto"/>
              </a:rPr>
              <a:t>: A micro web framework that is written in Python and is used for building web applications. (Microweb = does not require specific tools or libraries)</a:t>
            </a:r>
            <a:endParaRPr sz="1200">
              <a:solidFill>
                <a:srgbClr val="111111"/>
              </a:solidFill>
              <a:latin typeface="Roboto"/>
              <a:ea typeface="Roboto"/>
              <a:cs typeface="Roboto"/>
              <a:sym typeface="Roboto"/>
            </a:endParaRPr>
          </a:p>
          <a:p>
            <a:pPr indent="-304800" lvl="0" marL="457200" rtl="0" algn="l">
              <a:lnSpc>
                <a:spcPct val="115000"/>
              </a:lnSpc>
              <a:spcBef>
                <a:spcPts val="0"/>
              </a:spcBef>
              <a:spcAft>
                <a:spcPts val="0"/>
              </a:spcAft>
              <a:buClr>
                <a:srgbClr val="111111"/>
              </a:buClr>
              <a:buSzPts val="1200"/>
              <a:buFont typeface="Roboto"/>
              <a:buChar char="●"/>
            </a:pPr>
            <a:r>
              <a:rPr b="1" lang="en" sz="1200">
                <a:solidFill>
                  <a:srgbClr val="111111"/>
                </a:solidFill>
                <a:latin typeface="Roboto"/>
                <a:ea typeface="Roboto"/>
                <a:cs typeface="Roboto"/>
                <a:sym typeface="Roboto"/>
              </a:rPr>
              <a:t>PostgreSQL</a:t>
            </a:r>
            <a:r>
              <a:rPr lang="en" sz="1200">
                <a:solidFill>
                  <a:srgbClr val="111111"/>
                </a:solidFill>
                <a:latin typeface="Roboto"/>
                <a:ea typeface="Roboto"/>
                <a:cs typeface="Roboto"/>
                <a:sym typeface="Roboto"/>
              </a:rPr>
              <a:t>: A relational database management system that is used for storing data in web applications.</a:t>
            </a:r>
            <a:endParaRPr sz="1200">
              <a:solidFill>
                <a:srgbClr val="111111"/>
              </a:solidFill>
              <a:latin typeface="Roboto"/>
              <a:ea typeface="Roboto"/>
              <a:cs typeface="Roboto"/>
              <a:sym typeface="Roboto"/>
            </a:endParaRPr>
          </a:p>
          <a:p>
            <a:pPr indent="-304800" lvl="0" marL="457200" rtl="0" algn="l">
              <a:lnSpc>
                <a:spcPct val="115000"/>
              </a:lnSpc>
              <a:spcBef>
                <a:spcPts val="0"/>
              </a:spcBef>
              <a:spcAft>
                <a:spcPts val="0"/>
              </a:spcAft>
              <a:buClr>
                <a:srgbClr val="111111"/>
              </a:buClr>
              <a:buSzPts val="1200"/>
              <a:buFont typeface="Roboto"/>
              <a:buChar char="●"/>
            </a:pPr>
            <a:r>
              <a:rPr b="1" lang="en" sz="1200">
                <a:solidFill>
                  <a:srgbClr val="111111"/>
                </a:solidFill>
                <a:latin typeface="Roboto"/>
                <a:ea typeface="Roboto"/>
                <a:cs typeface="Roboto"/>
                <a:sym typeface="Roboto"/>
              </a:rPr>
              <a:t>HTML</a:t>
            </a:r>
            <a:r>
              <a:rPr lang="en" sz="1200">
                <a:solidFill>
                  <a:srgbClr val="111111"/>
                </a:solidFill>
                <a:latin typeface="Roboto"/>
                <a:ea typeface="Roboto"/>
                <a:cs typeface="Roboto"/>
                <a:sym typeface="Roboto"/>
              </a:rPr>
              <a:t>: The language we used for creating our web pages.</a:t>
            </a:r>
            <a:endParaRPr sz="1200">
              <a:solidFill>
                <a:srgbClr val="111111"/>
              </a:solidFill>
              <a:latin typeface="Roboto"/>
              <a:ea typeface="Roboto"/>
              <a:cs typeface="Roboto"/>
              <a:sym typeface="Roboto"/>
            </a:endParaRPr>
          </a:p>
          <a:p>
            <a:pPr indent="-304800" lvl="0" marL="457200" rtl="0" algn="l">
              <a:lnSpc>
                <a:spcPct val="115000"/>
              </a:lnSpc>
              <a:spcBef>
                <a:spcPts val="0"/>
              </a:spcBef>
              <a:spcAft>
                <a:spcPts val="0"/>
              </a:spcAft>
              <a:buClr>
                <a:srgbClr val="111111"/>
              </a:buClr>
              <a:buSzPts val="1200"/>
              <a:buFont typeface="Roboto"/>
              <a:buChar char="●"/>
            </a:pPr>
            <a:r>
              <a:rPr b="1" lang="en" sz="1200">
                <a:solidFill>
                  <a:srgbClr val="111111"/>
                </a:solidFill>
                <a:latin typeface="Roboto"/>
                <a:ea typeface="Roboto"/>
                <a:cs typeface="Roboto"/>
                <a:sym typeface="Roboto"/>
              </a:rPr>
              <a:t>CSS</a:t>
            </a:r>
            <a:r>
              <a:rPr lang="en" sz="1200">
                <a:solidFill>
                  <a:srgbClr val="111111"/>
                </a:solidFill>
                <a:latin typeface="Roboto"/>
                <a:ea typeface="Roboto"/>
                <a:cs typeface="Roboto"/>
                <a:sym typeface="Roboto"/>
              </a:rPr>
              <a:t>: A style sheet language that is used for describing the presentation design of a HTML page. </a:t>
            </a:r>
            <a:endParaRPr sz="1200">
              <a:solidFill>
                <a:srgbClr val="111111"/>
              </a:solidFill>
              <a:latin typeface="Roboto"/>
              <a:ea typeface="Roboto"/>
              <a:cs typeface="Roboto"/>
              <a:sym typeface="Roboto"/>
            </a:endParaRPr>
          </a:p>
          <a:p>
            <a:pPr indent="-304800" lvl="0" marL="457200" rtl="0" algn="l">
              <a:lnSpc>
                <a:spcPct val="115000"/>
              </a:lnSpc>
              <a:spcBef>
                <a:spcPts val="0"/>
              </a:spcBef>
              <a:spcAft>
                <a:spcPts val="0"/>
              </a:spcAft>
              <a:buClr>
                <a:srgbClr val="111111"/>
              </a:buClr>
              <a:buSzPts val="1200"/>
              <a:buFont typeface="Roboto"/>
              <a:buChar char="●"/>
            </a:pPr>
            <a:r>
              <a:rPr b="1" lang="en" sz="1200">
                <a:solidFill>
                  <a:srgbClr val="111111"/>
                </a:solidFill>
                <a:latin typeface="Roboto"/>
                <a:ea typeface="Roboto"/>
                <a:cs typeface="Roboto"/>
                <a:sym typeface="Roboto"/>
              </a:rPr>
              <a:t>JavaScript</a:t>
            </a:r>
            <a:r>
              <a:rPr lang="en" sz="1200">
                <a:solidFill>
                  <a:srgbClr val="111111"/>
                </a:solidFill>
                <a:latin typeface="Roboto"/>
                <a:ea typeface="Roboto"/>
                <a:cs typeface="Roboto"/>
                <a:sym typeface="Roboto"/>
              </a:rPr>
              <a:t>: The language we used for turning a static webpage into an interactive one. </a:t>
            </a:r>
            <a:endParaRPr sz="1200">
              <a:solidFill>
                <a:srgbClr val="111111"/>
              </a:solidFill>
              <a:latin typeface="Roboto"/>
              <a:ea typeface="Roboto"/>
              <a:cs typeface="Roboto"/>
              <a:sym typeface="Roboto"/>
            </a:endParaRPr>
          </a:p>
          <a:p>
            <a:pPr indent="0" lvl="0" marL="0" rtl="0" algn="l">
              <a:lnSpc>
                <a:spcPct val="115000"/>
              </a:lnSpc>
              <a:spcBef>
                <a:spcPts val="900"/>
              </a:spcBef>
              <a:spcAft>
                <a:spcPts val="0"/>
              </a:spcAft>
              <a:buClr>
                <a:schemeClr val="dk1"/>
              </a:buClr>
              <a:buSzPts val="1100"/>
              <a:buFont typeface="Arial"/>
              <a:buNone/>
            </a:pPr>
            <a:r>
              <a:rPr lang="en" sz="1200">
                <a:solidFill>
                  <a:srgbClr val="111111"/>
                </a:solidFill>
                <a:latin typeface="Roboto"/>
                <a:ea typeface="Roboto"/>
                <a:cs typeface="Roboto"/>
                <a:sym typeface="Roboto"/>
              </a:rPr>
              <a:t>These tools are used to build the front-end and back-end of a web app. Python and Flask are used for the back-end, while PostgreSQL is used for the database. HTML, CSS, and JavaScript are used for the front-end.</a:t>
            </a:r>
            <a:endParaRPr sz="1200">
              <a:solidFill>
                <a:srgbClr val="111111"/>
              </a:solidFill>
              <a:latin typeface="Roboto"/>
              <a:ea typeface="Roboto"/>
              <a:cs typeface="Roboto"/>
              <a:sym typeface="Roboto"/>
            </a:endParaRPr>
          </a:p>
          <a:p>
            <a:pPr indent="0" lvl="0" marL="0" rtl="0" algn="l">
              <a:lnSpc>
                <a:spcPct val="115000"/>
              </a:lnSpc>
              <a:spcBef>
                <a:spcPts val="900"/>
              </a:spcBef>
              <a:spcAft>
                <a:spcPts val="0"/>
              </a:spcAft>
              <a:buClr>
                <a:schemeClr val="dk1"/>
              </a:buClr>
              <a:buSzPts val="1100"/>
              <a:buFont typeface="Arial"/>
              <a:buNone/>
            </a:pPr>
            <a:r>
              <a:t/>
            </a:r>
            <a:endParaRPr sz="1200">
              <a:solidFill>
                <a:srgbClr val="111111"/>
              </a:solidFill>
              <a:latin typeface="Roboto"/>
              <a:ea typeface="Roboto"/>
              <a:cs typeface="Roboto"/>
              <a:sym typeface="Roboto"/>
            </a:endParaRPr>
          </a:p>
          <a:p>
            <a:pPr indent="0" lvl="0" marL="0" rtl="0" algn="l">
              <a:spcBef>
                <a:spcPts val="0"/>
              </a:spcBef>
              <a:spcAft>
                <a:spcPts val="0"/>
              </a:spcAft>
              <a:buNone/>
            </a:pPr>
            <a:r>
              <a:rPr lang="en"/>
              <a:t>(Is there time?...)</a:t>
            </a:r>
            <a:endParaRPr/>
          </a:p>
          <a:p>
            <a:pPr indent="0" lvl="0" marL="0" rtl="0" algn="l">
              <a:spcBef>
                <a:spcPts val="0"/>
              </a:spcBef>
              <a:spcAft>
                <a:spcPts val="0"/>
              </a:spcAft>
              <a:buNone/>
            </a:pPr>
            <a:r>
              <a:rPr lang="en"/>
              <a:t>As a team I would rate everyone extremely high on their ability to learn and </a:t>
            </a:r>
            <a:r>
              <a:rPr lang="en"/>
              <a:t>implement</a:t>
            </a:r>
            <a:r>
              <a:rPr lang="en"/>
              <a:t> new tools and really push themself. That being said Dylan will go on for here and talk about where we did find challenges.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36fa3e34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36fa3e34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36fa3e34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36fa3e34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something good about each of the challenges. How we overcame it or what we learned from it.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youtu.be/YS46r0HW-S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6.png"/><Relationship Id="rId9"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3</a:t>
            </a:r>
            <a:endParaRPr/>
          </a:p>
          <a:p>
            <a:pPr indent="0" lvl="0" marL="0" rtl="0" algn="l">
              <a:spcBef>
                <a:spcPts val="0"/>
              </a:spcBef>
              <a:spcAft>
                <a:spcPts val="0"/>
              </a:spcAft>
              <a:buNone/>
            </a:pPr>
            <a:r>
              <a:rPr lang="en"/>
              <a:t>Fitness Tracker App</a:t>
            </a:r>
            <a:endParaRPr/>
          </a:p>
        </p:txBody>
      </p:sp>
      <p:sp>
        <p:nvSpPr>
          <p:cNvPr id="135" name="Google Shape;135;p13"/>
          <p:cNvSpPr txBox="1"/>
          <p:nvPr>
            <p:ph idx="1" type="subTitle"/>
          </p:nvPr>
        </p:nvSpPr>
        <p:spPr>
          <a:xfrm>
            <a:off x="165125" y="3552275"/>
            <a:ext cx="1824300" cy="149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u="sng"/>
          </a:p>
          <a:p>
            <a:pPr indent="0" lvl="0" marL="0" rtl="0" algn="l">
              <a:spcBef>
                <a:spcPts val="0"/>
              </a:spcBef>
              <a:spcAft>
                <a:spcPts val="0"/>
              </a:spcAft>
              <a:buNone/>
            </a:pPr>
            <a:r>
              <a:rPr lang="en"/>
              <a:t>William Barber</a:t>
            </a:r>
            <a:endParaRPr/>
          </a:p>
          <a:p>
            <a:pPr indent="0" lvl="0" marL="0" rtl="0" algn="l">
              <a:spcBef>
                <a:spcPts val="0"/>
              </a:spcBef>
              <a:spcAft>
                <a:spcPts val="0"/>
              </a:spcAft>
              <a:buNone/>
            </a:pPr>
            <a:r>
              <a:rPr lang="en"/>
              <a:t>Eric Hernandez</a:t>
            </a:r>
            <a:endParaRPr/>
          </a:p>
          <a:p>
            <a:pPr indent="0" lvl="0" marL="0" rtl="0" algn="l">
              <a:spcBef>
                <a:spcPts val="0"/>
              </a:spcBef>
              <a:spcAft>
                <a:spcPts val="0"/>
              </a:spcAft>
              <a:buNone/>
            </a:pPr>
            <a:r>
              <a:rPr lang="en"/>
              <a:t>William Hinkley</a:t>
            </a:r>
            <a:endParaRPr/>
          </a:p>
          <a:p>
            <a:pPr indent="0" lvl="0" marL="0" rtl="0" algn="l">
              <a:spcBef>
                <a:spcPts val="0"/>
              </a:spcBef>
              <a:spcAft>
                <a:spcPts val="0"/>
              </a:spcAft>
              <a:buNone/>
            </a:pPr>
            <a:r>
              <a:rPr lang="en"/>
              <a:t>Dylan Smith</a:t>
            </a:r>
            <a:endParaRPr/>
          </a:p>
          <a:p>
            <a:pPr indent="0" lvl="0" marL="0" rtl="0" algn="l">
              <a:spcBef>
                <a:spcPts val="0"/>
              </a:spcBef>
              <a:spcAft>
                <a:spcPts val="0"/>
              </a:spcAft>
              <a:buNone/>
            </a:pPr>
            <a:r>
              <a:rPr lang="en"/>
              <a:t>Jordon Young</a:t>
            </a:r>
            <a:endParaRPr/>
          </a:p>
        </p:txBody>
      </p:sp>
      <p:sp>
        <p:nvSpPr>
          <p:cNvPr id="136" name="Google Shape;136;p13"/>
          <p:cNvSpPr txBox="1"/>
          <p:nvPr>
            <p:ph idx="1" type="subTitle"/>
          </p:nvPr>
        </p:nvSpPr>
        <p:spPr>
          <a:xfrm>
            <a:off x="6836125" y="4682675"/>
            <a:ext cx="2359800" cy="365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u="sng"/>
              <a:t>Current as of 10 December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t>(Also Challenges)</a:t>
            </a:r>
            <a:endParaRPr sz="4000"/>
          </a:p>
        </p:txBody>
      </p:sp>
      <p:sp>
        <p:nvSpPr>
          <p:cNvPr id="209" name="Google Shape;209;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Back end of semester was heavy for merging branches</a:t>
            </a:r>
            <a:endParaRPr sz="2000"/>
          </a:p>
          <a:p>
            <a:pPr indent="-355600" lvl="0" marL="457200" rtl="0" algn="l">
              <a:spcBef>
                <a:spcPts val="0"/>
              </a:spcBef>
              <a:spcAft>
                <a:spcPts val="0"/>
              </a:spcAft>
              <a:buSzPts val="2000"/>
              <a:buChar char="●"/>
            </a:pPr>
            <a:r>
              <a:rPr lang="en" sz="2000"/>
              <a:t>Ultimately decided on Render even though other HAAS were explored</a:t>
            </a:r>
            <a:endParaRPr sz="2000"/>
          </a:p>
          <a:p>
            <a:pPr indent="-355600" lvl="0" marL="457200" rtl="0" algn="l">
              <a:spcBef>
                <a:spcPts val="0"/>
              </a:spcBef>
              <a:spcAft>
                <a:spcPts val="0"/>
              </a:spcAft>
              <a:buSzPts val="2000"/>
              <a:buChar char="●"/>
            </a:pPr>
            <a:r>
              <a:rPr lang="en" sz="2000"/>
              <a:t>Torn on </a:t>
            </a:r>
            <a:r>
              <a:rPr lang="en" sz="2000"/>
              <a:t>strategy</a:t>
            </a:r>
            <a:r>
              <a:rPr lang="en" sz="2000"/>
              <a:t> of combined files or separate files with a Makefile</a:t>
            </a:r>
            <a:endParaRPr sz="2000"/>
          </a:p>
          <a:p>
            <a:pPr indent="-355600" lvl="0" marL="457200" rtl="0" algn="l">
              <a:spcBef>
                <a:spcPts val="0"/>
              </a:spcBef>
              <a:spcAft>
                <a:spcPts val="0"/>
              </a:spcAft>
              <a:buSzPts val="2000"/>
              <a:buChar char="●"/>
            </a:pPr>
            <a:r>
              <a:rPr lang="en" sz="2000"/>
              <a:t>JupyterHub makes difficult hosting environment</a:t>
            </a:r>
            <a:endParaRPr sz="2000"/>
          </a:p>
          <a:p>
            <a:pPr indent="-355600" lvl="0" marL="457200" rtl="0" algn="l">
              <a:spcBef>
                <a:spcPts val="0"/>
              </a:spcBef>
              <a:spcAft>
                <a:spcPts val="0"/>
              </a:spcAft>
              <a:buSzPts val="2000"/>
              <a:buChar char="●"/>
            </a:pPr>
            <a:r>
              <a:rPr lang="en" sz="2000"/>
              <a:t>Debugging Heavy and can take multiple steps back before moving forward</a:t>
            </a:r>
            <a:endParaRPr sz="2000"/>
          </a:p>
          <a:p>
            <a:pPr indent="-355600" lvl="0" marL="457200" rtl="0" algn="l">
              <a:spcBef>
                <a:spcPts val="0"/>
              </a:spcBef>
              <a:spcAft>
                <a:spcPts val="0"/>
              </a:spcAft>
              <a:buSzPts val="2000"/>
              <a:buChar char="●"/>
            </a:pPr>
            <a:r>
              <a:rPr lang="en" sz="2000"/>
              <a:t>Team Building (Forming, Norming, Storming, Performing)</a:t>
            </a:r>
            <a:endParaRPr sz="2000"/>
          </a:p>
          <a:p>
            <a:pPr indent="-355600" lvl="0" marL="457200" rtl="0" algn="l">
              <a:spcBef>
                <a:spcPts val="0"/>
              </a:spcBef>
              <a:spcAft>
                <a:spcPts val="0"/>
              </a:spcAft>
              <a:buSzPts val="2000"/>
              <a:buChar char="●"/>
            </a:pPr>
            <a:r>
              <a:rPr lang="en" sz="2000"/>
              <a:t>Diversity and the ladder of inference</a:t>
            </a:r>
            <a:endParaRPr sz="2000"/>
          </a:p>
          <a:p>
            <a:pPr indent="-355600" lvl="0" marL="457200" rtl="0" algn="l">
              <a:spcBef>
                <a:spcPts val="0"/>
              </a:spcBef>
              <a:spcAft>
                <a:spcPts val="0"/>
              </a:spcAft>
              <a:buSzPts val="2000"/>
              <a:buChar char="●"/>
            </a:pPr>
            <a:r>
              <a:rPr lang="en" sz="2000"/>
              <a:t>Knowledge and Skill level</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t>Demonstration</a:t>
            </a:r>
            <a:endParaRPr sz="4000"/>
          </a:p>
        </p:txBody>
      </p:sp>
      <p:sp>
        <p:nvSpPr>
          <p:cNvPr id="215" name="Google Shape;215;p23"/>
          <p:cNvSpPr txBox="1"/>
          <p:nvPr>
            <p:ph idx="1" type="body"/>
          </p:nvPr>
        </p:nvSpPr>
        <p:spPr>
          <a:xfrm>
            <a:off x="1124700" y="18399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a:t>
            </a:r>
            <a:r>
              <a:rPr lang="en" sz="1150">
                <a:solidFill>
                  <a:schemeClr val="hlink"/>
                </a:solidFill>
                <a:highlight>
                  <a:srgbClr val="F9F9F9"/>
                </a:highlight>
                <a:uFill>
                  <a:noFill/>
                </a:uFill>
                <a:latin typeface="Roboto"/>
                <a:ea typeface="Roboto"/>
                <a:cs typeface="Roboto"/>
                <a:sym typeface="Roboto"/>
                <a:hlinkClick r:id="rId3"/>
              </a:rPr>
              <a:t>https://youtu.be/YS46r0HW-S0</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ph type="title"/>
          </p:nvPr>
        </p:nvSpPr>
        <p:spPr>
          <a:xfrm>
            <a:off x="150" y="1547175"/>
            <a:ext cx="91440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t>Questions?</a:t>
            </a:r>
            <a:endParaRPr sz="4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t>Road Map/Way Forward</a:t>
            </a:r>
            <a:endParaRPr sz="4000"/>
          </a:p>
        </p:txBody>
      </p:sp>
      <p:sp>
        <p:nvSpPr>
          <p:cNvPr id="226" name="Google Shape;226;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We envisioned a fleet of battleships and built a canoe</a:t>
            </a:r>
            <a:endParaRPr sz="2000"/>
          </a:p>
          <a:p>
            <a:pPr indent="-355600" lvl="0" marL="457200" rtl="0" algn="l">
              <a:spcBef>
                <a:spcPts val="0"/>
              </a:spcBef>
              <a:spcAft>
                <a:spcPts val="0"/>
              </a:spcAft>
              <a:buSzPts val="2000"/>
              <a:buChar char="●"/>
            </a:pPr>
            <a:r>
              <a:rPr lang="en" sz="2000"/>
              <a:t>We wanted to document and leave room for growth</a:t>
            </a:r>
            <a:endParaRPr sz="2000"/>
          </a:p>
          <a:p>
            <a:pPr indent="-355600" lvl="0" marL="457200" rtl="0" algn="l">
              <a:spcBef>
                <a:spcPts val="0"/>
              </a:spcBef>
              <a:spcAft>
                <a:spcPts val="0"/>
              </a:spcAft>
              <a:buSzPts val="2000"/>
              <a:buChar char="●"/>
            </a:pPr>
            <a:r>
              <a:rPr lang="en" sz="2000"/>
              <a:t>Importance on future contributions and a roadmap to get there</a:t>
            </a:r>
            <a:endParaRPr sz="2000"/>
          </a:p>
          <a:p>
            <a:pPr indent="-355600" lvl="0" marL="457200" rtl="0" algn="l">
              <a:spcBef>
                <a:spcPts val="0"/>
              </a:spcBef>
              <a:spcAft>
                <a:spcPts val="0"/>
              </a:spcAft>
              <a:buSzPts val="2000"/>
              <a:buChar char="●"/>
            </a:pPr>
            <a:r>
              <a:rPr lang="en" sz="2000"/>
              <a:t>Implement Better Security</a:t>
            </a:r>
            <a:endParaRPr sz="2000"/>
          </a:p>
          <a:p>
            <a:pPr indent="-355600" lvl="0" marL="457200" rtl="0" algn="l">
              <a:spcBef>
                <a:spcPts val="0"/>
              </a:spcBef>
              <a:spcAft>
                <a:spcPts val="0"/>
              </a:spcAft>
              <a:buSzPts val="2000"/>
              <a:buChar char="●"/>
            </a:pPr>
            <a:r>
              <a:rPr lang="en" sz="2000"/>
              <a:t>Implement smoother page integration</a:t>
            </a:r>
            <a:endParaRPr sz="2000"/>
          </a:p>
          <a:p>
            <a:pPr indent="-355600" lvl="0" marL="457200" rtl="0" algn="l">
              <a:spcBef>
                <a:spcPts val="0"/>
              </a:spcBef>
              <a:spcAft>
                <a:spcPts val="0"/>
              </a:spcAft>
              <a:buSzPts val="2000"/>
              <a:buChar char="●"/>
            </a:pPr>
            <a:r>
              <a:rPr lang="en" sz="2000"/>
              <a:t>Improve the aesthetics of the site</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t>Agenda</a:t>
            </a:r>
            <a:endParaRPr sz="4300"/>
          </a:p>
        </p:txBody>
      </p:sp>
      <p:sp>
        <p:nvSpPr>
          <p:cNvPr id="142" name="Google Shape;142;p14"/>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Processes (5-10 Min)</a:t>
            </a:r>
            <a:endParaRPr/>
          </a:p>
          <a:p>
            <a:pPr indent="-311150" lvl="0" marL="457200" rtl="0" algn="l">
              <a:spcBef>
                <a:spcPts val="1200"/>
              </a:spcBef>
              <a:spcAft>
                <a:spcPts val="0"/>
              </a:spcAft>
              <a:buSzPts val="1300"/>
              <a:buChar char="●"/>
            </a:pPr>
            <a:r>
              <a:rPr lang="en"/>
              <a:t>Vision Statement/Description</a:t>
            </a:r>
            <a:endParaRPr/>
          </a:p>
          <a:p>
            <a:pPr indent="-311150" lvl="0" marL="457200" rtl="0" algn="l">
              <a:spcBef>
                <a:spcPts val="0"/>
              </a:spcBef>
              <a:spcAft>
                <a:spcPts val="0"/>
              </a:spcAft>
              <a:buSzPts val="1300"/>
              <a:buChar char="●"/>
            </a:pPr>
            <a:r>
              <a:rPr lang="en"/>
              <a:t>Process and Collaboration</a:t>
            </a:r>
            <a:endParaRPr/>
          </a:p>
          <a:p>
            <a:pPr indent="-311150" lvl="0" marL="457200" rtl="0" algn="l">
              <a:spcBef>
                <a:spcPts val="0"/>
              </a:spcBef>
              <a:spcAft>
                <a:spcPts val="0"/>
              </a:spcAft>
              <a:buSzPts val="1300"/>
              <a:buChar char="●"/>
            </a:pPr>
            <a:r>
              <a:rPr lang="en"/>
              <a:t>Design and Planning</a:t>
            </a:r>
            <a:endParaRPr/>
          </a:p>
          <a:p>
            <a:pPr indent="-311150" lvl="0" marL="457200" rtl="0" algn="l">
              <a:spcBef>
                <a:spcPts val="0"/>
              </a:spcBef>
              <a:spcAft>
                <a:spcPts val="0"/>
              </a:spcAft>
              <a:buSzPts val="1300"/>
              <a:buChar char="●"/>
            </a:pPr>
            <a:r>
              <a:rPr lang="en"/>
              <a:t>Development Tools</a:t>
            </a:r>
            <a:endParaRPr/>
          </a:p>
          <a:p>
            <a:pPr indent="-311150" lvl="0" marL="457200" rtl="0" algn="l">
              <a:spcBef>
                <a:spcPts val="0"/>
              </a:spcBef>
              <a:spcAft>
                <a:spcPts val="0"/>
              </a:spcAft>
              <a:buSzPts val="1300"/>
              <a:buChar char="●"/>
            </a:pPr>
            <a:r>
              <a:rPr lang="en"/>
              <a:t>Tech Stack</a:t>
            </a:r>
            <a:endParaRPr/>
          </a:p>
          <a:p>
            <a:pPr indent="-311150" lvl="0" marL="457200" rtl="0" algn="l">
              <a:spcBef>
                <a:spcPts val="0"/>
              </a:spcBef>
              <a:spcAft>
                <a:spcPts val="0"/>
              </a:spcAft>
              <a:buSzPts val="1300"/>
              <a:buChar char="●"/>
            </a:pPr>
            <a:r>
              <a:rPr lang="en"/>
              <a:t>Challenges</a:t>
            </a:r>
            <a:endParaRPr/>
          </a:p>
        </p:txBody>
      </p:sp>
      <p:sp>
        <p:nvSpPr>
          <p:cNvPr id="143" name="Google Shape;143;p14"/>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Demonstration (5-10 Min)</a:t>
            </a:r>
            <a:endParaRPr/>
          </a:p>
          <a:p>
            <a:pPr indent="-311150" lvl="0" marL="457200" rtl="0" algn="l">
              <a:spcBef>
                <a:spcPts val="1200"/>
              </a:spcBef>
              <a:spcAft>
                <a:spcPts val="0"/>
              </a:spcAft>
              <a:buSzPts val="1300"/>
              <a:buChar char="●"/>
            </a:pPr>
            <a:r>
              <a:rPr lang="en"/>
              <a:t>Login Page/Create/Account/About</a:t>
            </a:r>
            <a:endParaRPr/>
          </a:p>
          <a:p>
            <a:pPr indent="-311150" lvl="0" marL="457200" rtl="0" algn="l">
              <a:spcBef>
                <a:spcPts val="0"/>
              </a:spcBef>
              <a:spcAft>
                <a:spcPts val="0"/>
              </a:spcAft>
              <a:buSzPts val="1300"/>
              <a:buChar char="●"/>
            </a:pPr>
            <a:r>
              <a:rPr lang="en"/>
              <a:t>Food Lookup</a:t>
            </a:r>
            <a:endParaRPr/>
          </a:p>
          <a:p>
            <a:pPr indent="-311150" lvl="0" marL="457200" rtl="0" algn="l">
              <a:spcBef>
                <a:spcPts val="0"/>
              </a:spcBef>
              <a:spcAft>
                <a:spcPts val="0"/>
              </a:spcAft>
              <a:buSzPts val="1300"/>
              <a:buChar char="●"/>
            </a:pPr>
            <a:r>
              <a:rPr lang="en"/>
              <a:t>Exercise Lookup</a:t>
            </a:r>
            <a:endParaRPr/>
          </a:p>
          <a:p>
            <a:pPr indent="-311150" lvl="0" marL="457200" rtl="0" algn="l">
              <a:spcBef>
                <a:spcPts val="0"/>
              </a:spcBef>
              <a:spcAft>
                <a:spcPts val="0"/>
              </a:spcAft>
              <a:buSzPts val="1300"/>
              <a:buChar char="●"/>
            </a:pPr>
            <a:r>
              <a:rPr lang="en"/>
              <a:t>Food Add</a:t>
            </a:r>
            <a:endParaRPr/>
          </a:p>
          <a:p>
            <a:pPr indent="-311150" lvl="0" marL="457200" rtl="0" algn="l">
              <a:spcBef>
                <a:spcPts val="0"/>
              </a:spcBef>
              <a:spcAft>
                <a:spcPts val="0"/>
              </a:spcAft>
              <a:buSzPts val="1300"/>
              <a:buChar char="●"/>
            </a:pPr>
            <a:r>
              <a:rPr lang="en"/>
              <a:t>Exercise Add</a:t>
            </a:r>
            <a:endParaRPr/>
          </a:p>
          <a:p>
            <a:pPr indent="-311150" lvl="0" marL="457200" rtl="0" algn="l">
              <a:spcBef>
                <a:spcPts val="0"/>
              </a:spcBef>
              <a:spcAft>
                <a:spcPts val="0"/>
              </a:spcAft>
              <a:buSzPts val="1300"/>
              <a:buChar char="●"/>
            </a:pPr>
            <a:r>
              <a:rPr lang="en"/>
              <a:t>Database</a:t>
            </a:r>
            <a:endParaRPr/>
          </a:p>
          <a:p>
            <a:pPr indent="-311150" lvl="0" marL="457200" rtl="0" algn="l">
              <a:spcBef>
                <a:spcPts val="0"/>
              </a:spcBef>
              <a:spcAft>
                <a:spcPts val="0"/>
              </a:spcAft>
              <a:buSzPts val="1300"/>
              <a:buChar char="●"/>
            </a:pPr>
            <a:r>
              <a:rPr lang="en"/>
              <a:t>Render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4000">
                <a:latin typeface="Lato"/>
                <a:ea typeface="Lato"/>
                <a:cs typeface="Lato"/>
                <a:sym typeface="Lato"/>
              </a:rPr>
              <a:t>Vision Statement/Description</a:t>
            </a:r>
            <a:endParaRPr sz="4000"/>
          </a:p>
        </p:txBody>
      </p:sp>
      <p:sp>
        <p:nvSpPr>
          <p:cNvPr id="149" name="Google Shape;149;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Balanced skills with interests and reasonable expectations</a:t>
            </a:r>
            <a:endParaRPr sz="2000"/>
          </a:p>
          <a:p>
            <a:pPr indent="-355600" lvl="0" marL="457200" rtl="0" algn="l">
              <a:spcBef>
                <a:spcPts val="0"/>
              </a:spcBef>
              <a:spcAft>
                <a:spcPts val="0"/>
              </a:spcAft>
              <a:buSzPts val="2000"/>
              <a:buChar char="●"/>
            </a:pPr>
            <a:r>
              <a:rPr lang="en" sz="2000"/>
              <a:t>Scalability was a priority for flexibility and documentation purposes</a:t>
            </a:r>
            <a:endParaRPr sz="2000"/>
          </a:p>
          <a:p>
            <a:pPr indent="-355600" lvl="0" marL="457200" rtl="0" algn="l">
              <a:spcBef>
                <a:spcPts val="0"/>
              </a:spcBef>
              <a:spcAft>
                <a:spcPts val="0"/>
              </a:spcAft>
              <a:buSzPts val="2000"/>
              <a:buChar char="●"/>
            </a:pPr>
            <a:r>
              <a:rPr lang="en" sz="2000"/>
              <a:t>Application to help users track and lookup foods and exercises</a:t>
            </a:r>
            <a:endParaRPr sz="2000"/>
          </a:p>
          <a:p>
            <a:pPr indent="-355600" lvl="0" marL="457200" rtl="0" algn="l">
              <a:spcBef>
                <a:spcPts val="0"/>
              </a:spcBef>
              <a:spcAft>
                <a:spcPts val="0"/>
              </a:spcAft>
              <a:buSzPts val="2000"/>
              <a:buChar char="●"/>
            </a:pPr>
            <a:r>
              <a:rPr lang="en" sz="2000"/>
              <a:t>Nice database </a:t>
            </a:r>
            <a:r>
              <a:rPr lang="en" sz="2000"/>
              <a:t>features with possible API usage</a:t>
            </a:r>
            <a:endParaRPr sz="2000"/>
          </a:p>
          <a:p>
            <a:pPr indent="-355600" lvl="0" marL="457200" rtl="0" algn="l">
              <a:spcBef>
                <a:spcPts val="0"/>
              </a:spcBef>
              <a:spcAft>
                <a:spcPts val="0"/>
              </a:spcAft>
              <a:buSzPts val="2000"/>
              <a:buChar char="●"/>
            </a:pPr>
            <a:r>
              <a:rPr lang="en" sz="2000"/>
              <a:t>Enough space to allow independent and team work</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4000">
                <a:latin typeface="Lato"/>
                <a:ea typeface="Lato"/>
                <a:cs typeface="Lato"/>
                <a:sym typeface="Lato"/>
              </a:rPr>
              <a:t>Process and Collaboration</a:t>
            </a:r>
            <a:endParaRPr sz="4000"/>
          </a:p>
        </p:txBody>
      </p:sp>
      <p:sp>
        <p:nvSpPr>
          <p:cNvPr id="155" name="Google Shape;155;p16"/>
          <p:cNvSpPr txBox="1"/>
          <p:nvPr>
            <p:ph idx="1" type="body"/>
          </p:nvPr>
        </p:nvSpPr>
        <p:spPr>
          <a:xfrm>
            <a:off x="2079275" y="1567550"/>
            <a:ext cx="6360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1-Week Sprints &amp; </a:t>
            </a:r>
            <a:r>
              <a:rPr lang="en" sz="2000"/>
              <a:t> Weekly Stand Ups</a:t>
            </a:r>
            <a:endParaRPr sz="2000"/>
          </a:p>
          <a:p>
            <a:pPr indent="-355600" lvl="0" marL="457200" rtl="0" algn="l">
              <a:spcBef>
                <a:spcPts val="0"/>
              </a:spcBef>
              <a:spcAft>
                <a:spcPts val="0"/>
              </a:spcAft>
              <a:buSzPts val="2000"/>
              <a:buChar char="●"/>
            </a:pPr>
            <a:r>
              <a:rPr lang="en" sz="2000"/>
              <a:t>Rotating</a:t>
            </a:r>
            <a:r>
              <a:rPr lang="en" sz="2000"/>
              <a:t> Scrum Master</a:t>
            </a:r>
            <a:endParaRPr sz="2000"/>
          </a:p>
          <a:p>
            <a:pPr indent="-355600" lvl="0" marL="457200" rtl="0" algn="l">
              <a:spcBef>
                <a:spcPts val="0"/>
              </a:spcBef>
              <a:spcAft>
                <a:spcPts val="0"/>
              </a:spcAft>
              <a:buSzPts val="2000"/>
              <a:buChar char="●"/>
            </a:pPr>
            <a:r>
              <a:rPr lang="en" sz="2000"/>
              <a:t>Project / Task Tracking in Todoist (Kanban Board)</a:t>
            </a:r>
            <a:endParaRPr sz="2000"/>
          </a:p>
          <a:p>
            <a:pPr indent="0" lvl="0" marL="457200" rtl="0" algn="l">
              <a:spcBef>
                <a:spcPts val="1200"/>
              </a:spcBef>
              <a:spcAft>
                <a:spcPts val="0"/>
              </a:spcAft>
              <a:buNone/>
            </a:pPr>
            <a:r>
              <a:t/>
            </a:r>
            <a:endParaRPr sz="2000"/>
          </a:p>
          <a:p>
            <a:pPr indent="0" lvl="0" marL="457200" rtl="0" algn="l">
              <a:spcBef>
                <a:spcPts val="1200"/>
              </a:spcBef>
              <a:spcAft>
                <a:spcPts val="1200"/>
              </a:spcAft>
              <a:buNone/>
            </a:pPr>
            <a:r>
              <a:t/>
            </a:r>
            <a:endParaRPr sz="2000"/>
          </a:p>
        </p:txBody>
      </p:sp>
      <p:pic>
        <p:nvPicPr>
          <p:cNvPr id="156" name="Google Shape;156;p16"/>
          <p:cNvPicPr preferRelativeResize="0"/>
          <p:nvPr/>
        </p:nvPicPr>
        <p:blipFill>
          <a:blip r:embed="rId3">
            <a:alphaModFix/>
          </a:blip>
          <a:stretch>
            <a:fillRect/>
          </a:stretch>
        </p:blipFill>
        <p:spPr>
          <a:xfrm>
            <a:off x="4572000" y="2847625"/>
            <a:ext cx="4223927" cy="2120792"/>
          </a:xfrm>
          <a:prstGeom prst="rect">
            <a:avLst/>
          </a:prstGeom>
          <a:noFill/>
          <a:ln>
            <a:noFill/>
          </a:ln>
        </p:spPr>
      </p:pic>
      <p:pic>
        <p:nvPicPr>
          <p:cNvPr id="157" name="Google Shape;157;p16"/>
          <p:cNvPicPr preferRelativeResize="0"/>
          <p:nvPr/>
        </p:nvPicPr>
        <p:blipFill>
          <a:blip r:embed="rId4">
            <a:alphaModFix/>
          </a:blip>
          <a:stretch>
            <a:fillRect/>
          </a:stretch>
        </p:blipFill>
        <p:spPr>
          <a:xfrm>
            <a:off x="314653" y="1567550"/>
            <a:ext cx="1525450" cy="3435476"/>
          </a:xfrm>
          <a:prstGeom prst="rect">
            <a:avLst/>
          </a:prstGeom>
          <a:noFill/>
          <a:ln>
            <a:noFill/>
          </a:ln>
        </p:spPr>
      </p:pic>
      <p:pic>
        <p:nvPicPr>
          <p:cNvPr id="158" name="Google Shape;158;p16"/>
          <p:cNvPicPr preferRelativeResize="0"/>
          <p:nvPr/>
        </p:nvPicPr>
        <p:blipFill>
          <a:blip r:embed="rId5">
            <a:alphaModFix/>
          </a:blip>
          <a:stretch>
            <a:fillRect/>
          </a:stretch>
        </p:blipFill>
        <p:spPr>
          <a:xfrm>
            <a:off x="2311785" y="2847625"/>
            <a:ext cx="1788525" cy="1006076"/>
          </a:xfrm>
          <a:prstGeom prst="rect">
            <a:avLst/>
          </a:prstGeom>
          <a:noFill/>
          <a:ln>
            <a:noFill/>
          </a:ln>
        </p:spPr>
      </p:pic>
      <p:pic>
        <p:nvPicPr>
          <p:cNvPr id="159" name="Google Shape;159;p16"/>
          <p:cNvPicPr preferRelativeResize="0"/>
          <p:nvPr/>
        </p:nvPicPr>
        <p:blipFill rotWithShape="1">
          <a:blip r:embed="rId6">
            <a:alphaModFix/>
          </a:blip>
          <a:srcRect b="15652" l="0" r="0" t="13035"/>
          <a:stretch/>
        </p:blipFill>
        <p:spPr>
          <a:xfrm>
            <a:off x="2311788" y="4054325"/>
            <a:ext cx="1788525" cy="91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t>Design and Planning</a:t>
            </a:r>
            <a:endParaRPr sz="4000"/>
          </a:p>
        </p:txBody>
      </p:sp>
      <p:pic>
        <p:nvPicPr>
          <p:cNvPr id="165" name="Google Shape;165;p17"/>
          <p:cNvPicPr preferRelativeResize="0"/>
          <p:nvPr/>
        </p:nvPicPr>
        <p:blipFill>
          <a:blip r:embed="rId3">
            <a:alphaModFix/>
          </a:blip>
          <a:stretch>
            <a:fillRect/>
          </a:stretch>
        </p:blipFill>
        <p:spPr>
          <a:xfrm>
            <a:off x="2029113" y="1307850"/>
            <a:ext cx="6307277" cy="1102550"/>
          </a:xfrm>
          <a:prstGeom prst="rect">
            <a:avLst/>
          </a:prstGeom>
          <a:noFill/>
          <a:ln>
            <a:noFill/>
          </a:ln>
        </p:spPr>
      </p:pic>
      <p:pic>
        <p:nvPicPr>
          <p:cNvPr id="166" name="Google Shape;166;p17"/>
          <p:cNvPicPr preferRelativeResize="0"/>
          <p:nvPr/>
        </p:nvPicPr>
        <p:blipFill>
          <a:blip r:embed="rId4">
            <a:alphaModFix/>
          </a:blip>
          <a:stretch>
            <a:fillRect/>
          </a:stretch>
        </p:blipFill>
        <p:spPr>
          <a:xfrm>
            <a:off x="1152100" y="2571750"/>
            <a:ext cx="3313520" cy="2280149"/>
          </a:xfrm>
          <a:prstGeom prst="rect">
            <a:avLst/>
          </a:prstGeom>
          <a:noFill/>
          <a:ln>
            <a:noFill/>
          </a:ln>
        </p:spPr>
      </p:pic>
      <p:pic>
        <p:nvPicPr>
          <p:cNvPr id="167" name="Google Shape;167;p17"/>
          <p:cNvPicPr preferRelativeResize="0"/>
          <p:nvPr/>
        </p:nvPicPr>
        <p:blipFill>
          <a:blip r:embed="rId5">
            <a:alphaModFix/>
          </a:blip>
          <a:stretch>
            <a:fillRect/>
          </a:stretch>
        </p:blipFill>
        <p:spPr>
          <a:xfrm>
            <a:off x="4677121" y="2571750"/>
            <a:ext cx="3659279" cy="2280150"/>
          </a:xfrm>
          <a:prstGeom prst="rect">
            <a:avLst/>
          </a:prstGeom>
          <a:noFill/>
          <a:ln>
            <a:noFill/>
          </a:ln>
        </p:spPr>
      </p:pic>
      <p:pic>
        <p:nvPicPr>
          <p:cNvPr id="168" name="Google Shape;168;p17"/>
          <p:cNvPicPr preferRelativeResize="0"/>
          <p:nvPr/>
        </p:nvPicPr>
        <p:blipFill>
          <a:blip r:embed="rId6">
            <a:alphaModFix/>
          </a:blip>
          <a:stretch>
            <a:fillRect/>
          </a:stretch>
        </p:blipFill>
        <p:spPr>
          <a:xfrm>
            <a:off x="1152100" y="1673325"/>
            <a:ext cx="737075" cy="737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8"/>
          <p:cNvPicPr preferRelativeResize="0"/>
          <p:nvPr/>
        </p:nvPicPr>
        <p:blipFill rotWithShape="1">
          <a:blip r:embed="rId3">
            <a:alphaModFix/>
          </a:blip>
          <a:srcRect b="0" l="0" r="0" t="2305"/>
          <a:stretch/>
        </p:blipFill>
        <p:spPr>
          <a:xfrm>
            <a:off x="1251575" y="2345675"/>
            <a:ext cx="2989249" cy="1995601"/>
          </a:xfrm>
          <a:prstGeom prst="rect">
            <a:avLst/>
          </a:prstGeom>
          <a:noFill/>
          <a:ln>
            <a:noFill/>
          </a:ln>
        </p:spPr>
      </p:pic>
      <p:sp>
        <p:nvSpPr>
          <p:cNvPr id="174" name="Google Shape;174;p18"/>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t>Development Tools</a:t>
            </a:r>
            <a:endParaRPr sz="4000"/>
          </a:p>
        </p:txBody>
      </p:sp>
      <p:sp>
        <p:nvSpPr>
          <p:cNvPr id="175" name="Google Shape;175;p18"/>
          <p:cNvSpPr txBox="1"/>
          <p:nvPr>
            <p:ph idx="1" type="body"/>
          </p:nvPr>
        </p:nvSpPr>
        <p:spPr>
          <a:xfrm>
            <a:off x="-64600" y="1167325"/>
            <a:ext cx="37818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GitHub </a:t>
            </a:r>
            <a:endParaRPr sz="2000"/>
          </a:p>
          <a:p>
            <a:pPr indent="-317500" lvl="1" marL="914400" rtl="0" algn="l">
              <a:spcBef>
                <a:spcPts val="0"/>
              </a:spcBef>
              <a:spcAft>
                <a:spcPts val="0"/>
              </a:spcAft>
              <a:buSzPts val="1400"/>
              <a:buChar char="○"/>
            </a:pPr>
            <a:r>
              <a:rPr lang="en" sz="1400"/>
              <a:t>Version control </a:t>
            </a:r>
            <a:endParaRPr sz="1400"/>
          </a:p>
          <a:p>
            <a:pPr indent="-317500" lvl="1" marL="914400" rtl="0" algn="l">
              <a:spcBef>
                <a:spcPts val="0"/>
              </a:spcBef>
              <a:spcAft>
                <a:spcPts val="0"/>
              </a:spcAft>
              <a:buSzPts val="1400"/>
              <a:buChar char="○"/>
            </a:pPr>
            <a:r>
              <a:rPr lang="en" sz="1400"/>
              <a:t>Feature management</a:t>
            </a:r>
            <a:endParaRPr sz="1400"/>
          </a:p>
        </p:txBody>
      </p:sp>
      <p:sp>
        <p:nvSpPr>
          <p:cNvPr id="176" name="Google Shape;176;p18"/>
          <p:cNvSpPr txBox="1"/>
          <p:nvPr/>
        </p:nvSpPr>
        <p:spPr>
          <a:xfrm>
            <a:off x="4690125" y="1307850"/>
            <a:ext cx="3983100" cy="2911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Lato"/>
              <a:buChar char="●"/>
            </a:pPr>
            <a:r>
              <a:rPr lang="en" sz="2000">
                <a:solidFill>
                  <a:schemeClr val="lt1"/>
                </a:solidFill>
                <a:latin typeface="Lato"/>
                <a:ea typeface="Lato"/>
                <a:cs typeface="Lato"/>
                <a:sym typeface="Lato"/>
              </a:rPr>
              <a:t>Render </a:t>
            </a:r>
            <a:endParaRPr sz="2000">
              <a:solidFill>
                <a:schemeClr val="lt1"/>
              </a:solidFill>
              <a:latin typeface="Lato"/>
              <a:ea typeface="Lato"/>
              <a:cs typeface="Lato"/>
              <a:sym typeface="Lato"/>
            </a:endParaRPr>
          </a:p>
          <a:p>
            <a:pPr indent="-317500" lvl="1" marL="9144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 Cloud computing platform for building and running web apps and websites</a:t>
            </a:r>
            <a:endParaRPr>
              <a:solidFill>
                <a:schemeClr val="lt1"/>
              </a:solidFill>
              <a:latin typeface="Lato"/>
              <a:ea typeface="Lato"/>
              <a:cs typeface="Lato"/>
              <a:sym typeface="Lato"/>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pic>
        <p:nvPicPr>
          <p:cNvPr id="177" name="Google Shape;177;p18"/>
          <p:cNvPicPr preferRelativeResize="0"/>
          <p:nvPr/>
        </p:nvPicPr>
        <p:blipFill>
          <a:blip r:embed="rId4">
            <a:alphaModFix/>
          </a:blip>
          <a:stretch>
            <a:fillRect/>
          </a:stretch>
        </p:blipFill>
        <p:spPr>
          <a:xfrm>
            <a:off x="4351300" y="2278650"/>
            <a:ext cx="4792699" cy="2584276"/>
          </a:xfrm>
          <a:prstGeom prst="rect">
            <a:avLst/>
          </a:prstGeom>
          <a:noFill/>
          <a:ln>
            <a:noFill/>
          </a:ln>
        </p:spPr>
      </p:pic>
      <p:pic>
        <p:nvPicPr>
          <p:cNvPr id="178" name="Google Shape;178;p18"/>
          <p:cNvPicPr preferRelativeResize="0"/>
          <p:nvPr/>
        </p:nvPicPr>
        <p:blipFill>
          <a:blip r:embed="rId5">
            <a:alphaModFix/>
          </a:blip>
          <a:stretch>
            <a:fillRect/>
          </a:stretch>
        </p:blipFill>
        <p:spPr>
          <a:xfrm>
            <a:off x="151225" y="2107925"/>
            <a:ext cx="989875" cy="296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t>Tech Stack</a:t>
            </a:r>
            <a:endParaRPr/>
          </a:p>
        </p:txBody>
      </p:sp>
      <p:pic>
        <p:nvPicPr>
          <p:cNvPr id="184" name="Google Shape;184;p19"/>
          <p:cNvPicPr preferRelativeResize="0"/>
          <p:nvPr/>
        </p:nvPicPr>
        <p:blipFill>
          <a:blip r:embed="rId3">
            <a:alphaModFix/>
          </a:blip>
          <a:stretch>
            <a:fillRect/>
          </a:stretch>
        </p:blipFill>
        <p:spPr>
          <a:xfrm>
            <a:off x="1495876" y="2341162"/>
            <a:ext cx="2325024" cy="1162539"/>
          </a:xfrm>
          <a:prstGeom prst="rect">
            <a:avLst/>
          </a:prstGeom>
          <a:noFill/>
          <a:ln>
            <a:noFill/>
          </a:ln>
        </p:spPr>
      </p:pic>
      <p:pic>
        <p:nvPicPr>
          <p:cNvPr id="185" name="Google Shape;185;p19"/>
          <p:cNvPicPr preferRelativeResize="0"/>
          <p:nvPr/>
        </p:nvPicPr>
        <p:blipFill rotWithShape="1">
          <a:blip r:embed="rId4">
            <a:alphaModFix/>
          </a:blip>
          <a:srcRect b="20823" l="0" r="0" t="14368"/>
          <a:stretch/>
        </p:blipFill>
        <p:spPr>
          <a:xfrm>
            <a:off x="1495875" y="1180225"/>
            <a:ext cx="2325023" cy="1012426"/>
          </a:xfrm>
          <a:prstGeom prst="rect">
            <a:avLst/>
          </a:prstGeom>
          <a:noFill/>
          <a:ln>
            <a:noFill/>
          </a:ln>
        </p:spPr>
      </p:pic>
      <p:pic>
        <p:nvPicPr>
          <p:cNvPr id="186" name="Google Shape;186;p19"/>
          <p:cNvPicPr preferRelativeResize="0"/>
          <p:nvPr/>
        </p:nvPicPr>
        <p:blipFill>
          <a:blip r:embed="rId5">
            <a:alphaModFix/>
          </a:blip>
          <a:stretch>
            <a:fillRect/>
          </a:stretch>
        </p:blipFill>
        <p:spPr>
          <a:xfrm>
            <a:off x="1495825" y="3652200"/>
            <a:ext cx="2325126" cy="1162549"/>
          </a:xfrm>
          <a:prstGeom prst="rect">
            <a:avLst/>
          </a:prstGeom>
          <a:noFill/>
          <a:ln>
            <a:noFill/>
          </a:ln>
        </p:spPr>
      </p:pic>
      <p:pic>
        <p:nvPicPr>
          <p:cNvPr id="187" name="Google Shape;187;p19"/>
          <p:cNvPicPr preferRelativeResize="0"/>
          <p:nvPr/>
        </p:nvPicPr>
        <p:blipFill>
          <a:blip r:embed="rId6">
            <a:alphaModFix/>
          </a:blip>
          <a:stretch>
            <a:fillRect/>
          </a:stretch>
        </p:blipFill>
        <p:spPr>
          <a:xfrm>
            <a:off x="3989395" y="1180225"/>
            <a:ext cx="1334243" cy="1334257"/>
          </a:xfrm>
          <a:prstGeom prst="rect">
            <a:avLst/>
          </a:prstGeom>
          <a:noFill/>
          <a:ln>
            <a:noFill/>
          </a:ln>
        </p:spPr>
      </p:pic>
      <p:pic>
        <p:nvPicPr>
          <p:cNvPr id="188" name="Google Shape;188;p19"/>
          <p:cNvPicPr preferRelativeResize="0"/>
          <p:nvPr/>
        </p:nvPicPr>
        <p:blipFill>
          <a:blip r:embed="rId7">
            <a:alphaModFix/>
          </a:blip>
          <a:stretch>
            <a:fillRect/>
          </a:stretch>
        </p:blipFill>
        <p:spPr>
          <a:xfrm>
            <a:off x="6880646" y="1180225"/>
            <a:ext cx="1334243" cy="1334259"/>
          </a:xfrm>
          <a:prstGeom prst="rect">
            <a:avLst/>
          </a:prstGeom>
          <a:noFill/>
          <a:ln>
            <a:noFill/>
          </a:ln>
        </p:spPr>
      </p:pic>
      <p:pic>
        <p:nvPicPr>
          <p:cNvPr id="189" name="Google Shape;189;p19"/>
          <p:cNvPicPr preferRelativeResize="0"/>
          <p:nvPr/>
        </p:nvPicPr>
        <p:blipFill>
          <a:blip r:embed="rId8">
            <a:alphaModFix/>
          </a:blip>
          <a:stretch>
            <a:fillRect/>
          </a:stretch>
        </p:blipFill>
        <p:spPr>
          <a:xfrm>
            <a:off x="5435027" y="1180225"/>
            <a:ext cx="1334242" cy="1334258"/>
          </a:xfrm>
          <a:prstGeom prst="rect">
            <a:avLst/>
          </a:prstGeom>
          <a:noFill/>
          <a:ln>
            <a:noFill/>
          </a:ln>
        </p:spPr>
      </p:pic>
      <p:pic>
        <p:nvPicPr>
          <p:cNvPr id="190" name="Google Shape;190;p19"/>
          <p:cNvPicPr preferRelativeResize="0"/>
          <p:nvPr/>
        </p:nvPicPr>
        <p:blipFill>
          <a:blip r:embed="rId9">
            <a:alphaModFix/>
          </a:blip>
          <a:stretch>
            <a:fillRect/>
          </a:stretch>
        </p:blipFill>
        <p:spPr>
          <a:xfrm>
            <a:off x="3969998" y="2777283"/>
            <a:ext cx="4264300" cy="1495849"/>
          </a:xfrm>
          <a:prstGeom prst="rect">
            <a:avLst/>
          </a:prstGeom>
          <a:noFill/>
          <a:ln>
            <a:noFill/>
          </a:ln>
        </p:spPr>
      </p:pic>
      <p:sp>
        <p:nvSpPr>
          <p:cNvPr id="191" name="Google Shape;191;p19"/>
          <p:cNvSpPr txBox="1"/>
          <p:nvPr/>
        </p:nvSpPr>
        <p:spPr>
          <a:xfrm>
            <a:off x="3969998" y="4273132"/>
            <a:ext cx="39453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a:t>
            </a:r>
            <a:r>
              <a:rPr i="1" lang="en" sz="1300">
                <a:solidFill>
                  <a:schemeClr val="lt1"/>
                </a:solidFill>
                <a:latin typeface="Lato"/>
                <a:ea typeface="Lato"/>
                <a:cs typeface="Lato"/>
                <a:sym typeface="Lato"/>
              </a:rPr>
              <a:t>Python strangely not included in line counts</a:t>
            </a:r>
            <a:endParaRPr i="1"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 name="Shape 195"/>
        <p:cNvGrpSpPr/>
        <p:nvPr/>
      </p:nvGrpSpPr>
      <p:grpSpPr>
        <a:xfrm>
          <a:off x="0" y="0"/>
          <a:ext cx="0" cy="0"/>
          <a:chOff x="0" y="0"/>
          <a:chExt cx="0" cy="0"/>
        </a:xfrm>
      </p:grpSpPr>
      <p:sp>
        <p:nvSpPr>
          <p:cNvPr id="196" name="Google Shape;196;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t>Version Control</a:t>
            </a:r>
            <a:endParaRPr sz="4000"/>
          </a:p>
        </p:txBody>
      </p:sp>
      <p:sp>
        <p:nvSpPr>
          <p:cNvPr id="197" name="Google Shape;197;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Project split into 5 portions</a:t>
            </a:r>
            <a:endParaRPr sz="2000"/>
          </a:p>
          <a:p>
            <a:pPr indent="-355600" lvl="0" marL="457200" rtl="0" algn="l">
              <a:spcBef>
                <a:spcPts val="0"/>
              </a:spcBef>
              <a:spcAft>
                <a:spcPts val="0"/>
              </a:spcAft>
              <a:buSzPts val="2000"/>
              <a:buChar char="●"/>
            </a:pPr>
            <a:r>
              <a:rPr lang="en" sz="2000"/>
              <a:t>Branch for each person/focus area to mitigate issues</a:t>
            </a:r>
            <a:endParaRPr sz="2000"/>
          </a:p>
          <a:p>
            <a:pPr indent="-355600" lvl="0" marL="457200" rtl="0" algn="l">
              <a:spcBef>
                <a:spcPts val="0"/>
              </a:spcBef>
              <a:spcAft>
                <a:spcPts val="0"/>
              </a:spcAft>
              <a:buSzPts val="2000"/>
              <a:buChar char="●"/>
            </a:pPr>
            <a:r>
              <a:rPr lang="en" sz="2000"/>
              <a:t>Managed a Develop Branch in addition to main</a:t>
            </a:r>
            <a:endParaRPr sz="2000"/>
          </a:p>
          <a:p>
            <a:pPr indent="-355600" lvl="0" marL="457200" rtl="0" algn="l">
              <a:spcBef>
                <a:spcPts val="0"/>
              </a:spcBef>
              <a:spcAft>
                <a:spcPts val="0"/>
              </a:spcAft>
              <a:buSzPts val="2000"/>
              <a:buChar char="●"/>
            </a:pPr>
            <a:r>
              <a:rPr lang="en" sz="2000"/>
              <a:t>Forked to Render</a:t>
            </a:r>
            <a:endParaRPr sz="2000"/>
          </a:p>
          <a:p>
            <a:pPr indent="-355600" lvl="0" marL="457200" rtl="0" algn="l">
              <a:spcBef>
                <a:spcPts val="0"/>
              </a:spcBef>
              <a:spcAft>
                <a:spcPts val="0"/>
              </a:spcAft>
              <a:buSzPts val="2000"/>
              <a:buChar char="●"/>
            </a:pPr>
            <a:r>
              <a:rPr lang="en" sz="2000"/>
              <a:t>Strategy was favorable but more work on end for merging</a:t>
            </a:r>
            <a:endParaRPr sz="2000"/>
          </a:p>
          <a:p>
            <a:pPr indent="-355600" lvl="0" marL="457200" rtl="0" algn="l">
              <a:spcBef>
                <a:spcPts val="0"/>
              </a:spcBef>
              <a:spcAft>
                <a:spcPts val="0"/>
              </a:spcAft>
              <a:buSzPts val="2000"/>
              <a:buChar char="●"/>
            </a:pPr>
            <a:r>
              <a:rPr lang="en" sz="2000"/>
              <a:t>More folder structure would have been </a:t>
            </a:r>
            <a:r>
              <a:rPr lang="en" sz="2000"/>
              <a:t>beneficial</a:t>
            </a:r>
            <a:r>
              <a:rPr lang="en" sz="2000"/>
              <a:t> but all were learning</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t>Challenges</a:t>
            </a:r>
            <a:endParaRPr sz="4000"/>
          </a:p>
        </p:txBody>
      </p:sp>
      <p:sp>
        <p:nvSpPr>
          <p:cNvPr id="203" name="Google Shape;203;p21"/>
          <p:cNvSpPr txBox="1"/>
          <p:nvPr>
            <p:ph idx="1" type="body"/>
          </p:nvPr>
        </p:nvSpPr>
        <p:spPr>
          <a:xfrm>
            <a:off x="2327250" y="1307850"/>
            <a:ext cx="3762900" cy="2911200"/>
          </a:xfrm>
          <a:prstGeom prst="rect">
            <a:avLst/>
          </a:prstGeom>
        </p:spPr>
        <p:txBody>
          <a:bodyPr anchorCtr="0" anchor="t" bIns="91425" lIns="91425" spcFirstLastPara="1" rIns="91425" wrap="square" tIns="91425">
            <a:normAutofit lnSpcReduction="20000"/>
          </a:bodyPr>
          <a:lstStyle/>
          <a:p>
            <a:pPr indent="-355600" lvl="0" marL="457200" rtl="0" algn="l">
              <a:lnSpc>
                <a:spcPct val="200000"/>
              </a:lnSpc>
              <a:spcBef>
                <a:spcPts val="0"/>
              </a:spcBef>
              <a:spcAft>
                <a:spcPts val="0"/>
              </a:spcAft>
              <a:buSzPts val="2000"/>
              <a:buChar char="●"/>
            </a:pPr>
            <a:r>
              <a:rPr lang="en" sz="2000"/>
              <a:t>Time</a:t>
            </a:r>
            <a:endParaRPr sz="2000"/>
          </a:p>
          <a:p>
            <a:pPr indent="-355600" lvl="0" marL="457200" rtl="0" algn="l">
              <a:lnSpc>
                <a:spcPct val="200000"/>
              </a:lnSpc>
              <a:spcBef>
                <a:spcPts val="0"/>
              </a:spcBef>
              <a:spcAft>
                <a:spcPts val="0"/>
              </a:spcAft>
              <a:buSzPts val="2000"/>
              <a:buChar char="●"/>
            </a:pPr>
            <a:r>
              <a:rPr lang="en" sz="2000"/>
              <a:t>Level of understanding</a:t>
            </a:r>
            <a:endParaRPr sz="2000"/>
          </a:p>
          <a:p>
            <a:pPr indent="-355600" lvl="0" marL="457200" rtl="0" algn="l">
              <a:lnSpc>
                <a:spcPct val="200000"/>
              </a:lnSpc>
              <a:spcBef>
                <a:spcPts val="0"/>
              </a:spcBef>
              <a:spcAft>
                <a:spcPts val="0"/>
              </a:spcAft>
              <a:buSzPts val="2000"/>
              <a:buChar char="●"/>
            </a:pPr>
            <a:r>
              <a:rPr lang="en" sz="2000"/>
              <a:t>Expectations</a:t>
            </a:r>
            <a:endParaRPr sz="2000"/>
          </a:p>
          <a:p>
            <a:pPr indent="-355600" lvl="0" marL="457200" rtl="0" algn="l">
              <a:lnSpc>
                <a:spcPct val="200000"/>
              </a:lnSpc>
              <a:spcBef>
                <a:spcPts val="0"/>
              </a:spcBef>
              <a:spcAft>
                <a:spcPts val="0"/>
              </a:spcAft>
              <a:buSzPts val="2000"/>
              <a:buChar char="●"/>
            </a:pPr>
            <a:r>
              <a:rPr lang="en" sz="2000"/>
              <a:t>Communication</a:t>
            </a:r>
            <a:endParaRPr sz="2000"/>
          </a:p>
          <a:p>
            <a:pPr indent="0" lvl="0" marL="0" rtl="0" algn="l">
              <a:spcBef>
                <a:spcPts val="1200"/>
              </a:spcBef>
              <a:spcAft>
                <a:spcPts val="1200"/>
              </a:spcAft>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